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  <p:sldId id="268" r:id="rId12"/>
    <p:sldId id="267" r:id="rId13"/>
    <p:sldId id="271" r:id="rId14"/>
    <p:sldId id="270" r:id="rId15"/>
    <p:sldId id="266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3" d="100"/>
          <a:sy n="83" d="100"/>
        </p:scale>
        <p:origin x="-11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873A4-A341-B340-B579-C9CD3A8F5C2C}" type="datetimeFigureOut">
              <a:rPr lang="en-US" smtClean="0"/>
              <a:t>4/17/15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537001-514C-4340-BB4E-226C6D3F7A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68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Pallets will fit in a 2U enclosure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37001-514C-4340-BB4E-226C6D3F7A6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8000">
              <a:schemeClr val="tx1"/>
            </a:gs>
            <a:gs pos="69000">
              <a:srgbClr val="FFFF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Strangelove Text"/>
                <a:cs typeface="Strangelove Text"/>
              </a:defRPr>
            </a:lvl1pPr>
          </a:lstStyle>
          <a:p>
            <a:fld id="{E6E6FB2A-A088-BA4C-A493-553044AB7D5A}" type="datetimeFigureOut">
              <a:rPr lang="en-US" smtClean="0"/>
              <a:pPr/>
              <a:t>4/17/15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scene3d>
              <a:camera prst="orthographicFront"/>
              <a:lightRig rig="threePt" dir="t"/>
            </a:scene3d>
            <a:sp3d extrusionH="57150">
              <a:bevelT w="38100" h="38100"/>
              <a:bevelB w="38100" h="38100"/>
            </a:sp3d>
          </a:bodyPr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Strangelove Text"/>
                <a:cs typeface="Strangelove Text"/>
              </a:defRPr>
            </a:lvl1pPr>
          </a:lstStyle>
          <a:p>
            <a:r>
              <a:rPr lang="en-US" smtClean="0"/>
              <a:t>KI2L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trangelove Text"/>
                <a:cs typeface="Strangelove Text"/>
              </a:defRPr>
            </a:lvl1pPr>
          </a:lstStyle>
          <a:p>
            <a:fld id="{929BF2D8-EFF5-B244-AFB9-B1F3E94344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Strangelove Text"/>
          <a:ea typeface="+mj-ea"/>
          <a:cs typeface="Strangelove Tex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Strangelove Text"/>
          <a:ea typeface="+mn-ea"/>
          <a:cs typeface="Strangelove Tex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Strangelove Text"/>
          <a:ea typeface="+mn-ea"/>
          <a:cs typeface="Strangelove Tex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Strangelove Text"/>
          <a:ea typeface="+mn-ea"/>
          <a:cs typeface="Strangelove Tex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Strangelove Text"/>
          <a:ea typeface="+mn-ea"/>
          <a:cs typeface="Strangelove Tex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Strangelove Text"/>
          <a:ea typeface="+mn-ea"/>
          <a:cs typeface="Strangelove Tex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r_room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74" y="131944"/>
            <a:ext cx="8387326" cy="6432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9777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8889" b="1" dirty="0" smtClean="0">
                <a:solidFill>
                  <a:srgbClr val="FF0000"/>
                </a:solidFill>
                <a:latin typeface="Strangelove Text"/>
              </a:rPr>
              <a:t>Experiences building the W6PQL 220 and 1.2GHz </a:t>
            </a:r>
            <a:r>
              <a:rPr lang="en-US" sz="8889" b="1" dirty="0" err="1" smtClean="0">
                <a:solidFill>
                  <a:srgbClr val="FF0000"/>
                </a:solidFill>
                <a:latin typeface="Strangelove Text"/>
              </a:rPr>
              <a:t>SSPAs</a:t>
            </a:r>
            <a:r>
              <a:rPr lang="en-US" sz="8889" b="1" dirty="0" smtClean="0">
                <a:latin typeface="Strangelove Text"/>
              </a:rPr>
              <a:t/>
            </a:r>
            <a:br>
              <a:rPr lang="en-US" sz="8889" b="1" dirty="0" smtClean="0">
                <a:latin typeface="Strangelove Text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177077"/>
            <a:ext cx="6400800" cy="17526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Strangelove Text"/>
              </a:rPr>
              <a:t>Or: </a:t>
            </a:r>
            <a:r>
              <a:rPr lang="en-US" sz="4800" dirty="0">
                <a:solidFill>
                  <a:schemeClr val="bg1"/>
                </a:solidFill>
                <a:latin typeface="Strangelove Text"/>
              </a:rPr>
              <a:t>H</a:t>
            </a:r>
            <a:r>
              <a:rPr lang="en-US" sz="4800" dirty="0" smtClean="0">
                <a:solidFill>
                  <a:schemeClr val="bg1"/>
                </a:solidFill>
                <a:latin typeface="Strangelove Text"/>
              </a:rPr>
              <a:t>ow I learned to stop worrying and just built the darn thing</a:t>
            </a:r>
            <a:endParaRPr lang="en-US" sz="4800" dirty="0">
              <a:solidFill>
                <a:schemeClr val="bg1"/>
              </a:solidFill>
              <a:latin typeface="Strangelove Tex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Filter / Coupler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Kit or assembled?</a:t>
            </a:r>
          </a:p>
          <a:p>
            <a:r>
              <a:rPr lang="en-US" dirty="0" smtClean="0"/>
              <a:t>Trust or Tune?</a:t>
            </a:r>
          </a:p>
          <a:p>
            <a:r>
              <a:rPr lang="en-US" dirty="0" smtClean="0"/>
              <a:t>PQL Board 6-432</a:t>
            </a:r>
          </a:p>
          <a:p>
            <a:r>
              <a:rPr lang="en-US" dirty="0" smtClean="0"/>
              <a:t>1296</a:t>
            </a:r>
          </a:p>
          <a:p>
            <a:pPr lvl="1"/>
            <a:r>
              <a:rPr lang="en-US" dirty="0" smtClean="0"/>
              <a:t>Build the filter</a:t>
            </a:r>
          </a:p>
          <a:p>
            <a:pPr lvl="1"/>
            <a:r>
              <a:rPr lang="en-US" dirty="0" smtClean="0"/>
              <a:t>Use Commercial coupler and W6PQL detector </a:t>
            </a:r>
          </a:p>
          <a:p>
            <a:r>
              <a:rPr lang="en-US" b="1" dirty="0" smtClean="0"/>
              <a:t>Time to complete (including tuning): 2 hours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92" y="1417638"/>
            <a:ext cx="3458122" cy="227763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 (layout)</a:t>
            </a:r>
            <a:endParaRPr lang="en-US" dirty="0"/>
          </a:p>
        </p:txBody>
      </p:sp>
      <p:pic>
        <p:nvPicPr>
          <p:cNvPr id="4" name="Content Placeholder 3" descr="IMG_047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 flipH="1" flipV="1">
            <a:off x="1147542" y="1969151"/>
            <a:ext cx="6835432" cy="3759224"/>
          </a:xfrm>
        </p:spPr>
      </p:pic>
    </p:spTree>
    <p:extLst>
      <p:ext uri="{BB962C8B-B14F-4D97-AF65-F5344CB8AC3E}">
        <p14:creationId xmlns:p14="http://schemas.microsoft.com/office/powerpoint/2010/main" val="2962634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930" y="1294211"/>
            <a:ext cx="787587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Build, buy, recycle?</a:t>
            </a:r>
          </a:p>
          <a:p>
            <a:r>
              <a:rPr lang="en-US" sz="3600" dirty="0" smtClean="0"/>
              <a:t>Rack or desktop?</a:t>
            </a:r>
          </a:p>
          <a:p>
            <a:r>
              <a:rPr lang="en-US" sz="3600" dirty="0" smtClean="0"/>
              <a:t>Power Supply or not?</a:t>
            </a:r>
          </a:p>
          <a:p>
            <a:r>
              <a:rPr lang="en-US" sz="3600" dirty="0" smtClean="0"/>
              <a:t>Cooling plan</a:t>
            </a:r>
          </a:p>
          <a:p>
            <a:r>
              <a:rPr lang="en-US" sz="3600" dirty="0" smtClean="0"/>
              <a:t>Time to complete:</a:t>
            </a:r>
          </a:p>
          <a:p>
            <a:pPr lvl="1"/>
            <a:r>
              <a:rPr lang="en-US" dirty="0" smtClean="0"/>
              <a:t>Assembly</a:t>
            </a:r>
          </a:p>
          <a:p>
            <a:pPr lvl="1"/>
            <a:r>
              <a:rPr lang="en-US" dirty="0" smtClean="0"/>
              <a:t>Cabling</a:t>
            </a:r>
          </a:p>
          <a:p>
            <a:pPr lvl="1"/>
            <a:r>
              <a:rPr lang="en-US" dirty="0" smtClean="0"/>
              <a:t>Customization</a:t>
            </a:r>
          </a:p>
          <a:p>
            <a:pPr lvl="1"/>
            <a:r>
              <a:rPr lang="en-US" b="1" dirty="0" smtClean="0"/>
              <a:t>~</a:t>
            </a:r>
            <a:r>
              <a:rPr lang="en-US" b="1" dirty="0"/>
              <a:t>1</a:t>
            </a:r>
            <a:r>
              <a:rPr lang="en-US" b="1" dirty="0" smtClean="0"/>
              <a:t>0 hours</a:t>
            </a:r>
          </a:p>
        </p:txBody>
      </p:sp>
      <p:pic>
        <p:nvPicPr>
          <p:cNvPr id="4" name="Picture 3" descr="IMG_047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366448" y="1600200"/>
            <a:ext cx="4635747" cy="347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3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  <p:pic>
        <p:nvPicPr>
          <p:cNvPr id="5" name="Picture 4" descr="IMG_017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84" y="1589782"/>
            <a:ext cx="4957383" cy="371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514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Enclosure</a:t>
            </a:r>
            <a:endParaRPr lang="en-US" dirty="0"/>
          </a:p>
        </p:txBody>
      </p:sp>
      <p:pic>
        <p:nvPicPr>
          <p:cNvPr id="8" name="Picture 7" descr="IMG_049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169" y="1740867"/>
            <a:ext cx="4919132" cy="368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933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the Other things you’ll end up ordering…</a:t>
            </a:r>
            <a:endParaRPr lang="en-US" dirty="0"/>
          </a:p>
        </p:txBody>
      </p:sp>
      <p:pic>
        <p:nvPicPr>
          <p:cNvPr id="11" name="Picture 10" descr="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37" y="1422280"/>
            <a:ext cx="7176267" cy="51259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the Other things you’ll end up ordering…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Switches</a:t>
            </a:r>
          </a:p>
          <a:p>
            <a:r>
              <a:rPr lang="en-US" dirty="0" smtClean="0"/>
              <a:t>Connectors</a:t>
            </a:r>
          </a:p>
          <a:p>
            <a:r>
              <a:rPr lang="en-US" dirty="0" smtClean="0"/>
              <a:t>Cable</a:t>
            </a:r>
          </a:p>
          <a:p>
            <a:r>
              <a:rPr lang="en-US" dirty="0" smtClean="0"/>
              <a:t>hardware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19102" y="4162809"/>
            <a:ext cx="1778000" cy="177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7456" y="2829309"/>
            <a:ext cx="1778000" cy="133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18719">
            <a:off x="6044991" y="1496658"/>
            <a:ext cx="1778000" cy="1231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3526" y="4162809"/>
            <a:ext cx="1778000" cy="1536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8700" y="1176338"/>
            <a:ext cx="1778000" cy="177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8700" y="2763059"/>
            <a:ext cx="17780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73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34224"/>
            <a:ext cx="8417280" cy="53237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The Journey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207" y="1534224"/>
            <a:ext cx="6468322" cy="4525963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Barefoot in the park</a:t>
            </a:r>
          </a:p>
          <a:p>
            <a:r>
              <a:rPr lang="en-US" sz="5400" b="1" dirty="0" smtClean="0">
                <a:solidFill>
                  <a:schemeClr val="bg1"/>
                </a:solidFill>
              </a:rPr>
              <a:t>Another Brick in the wall</a:t>
            </a:r>
          </a:p>
          <a:p>
            <a:r>
              <a:rPr lang="en-US" sz="5400" b="1" dirty="0" smtClean="0">
                <a:solidFill>
                  <a:schemeClr val="bg1"/>
                </a:solidFill>
              </a:rPr>
              <a:t>Time to go for the Nuclear option</a:t>
            </a:r>
            <a:endParaRPr 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W6PQL VHF and Up Amps &amp; Modules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822" y="1600200"/>
            <a:ext cx="745797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SSPA Modules</a:t>
            </a:r>
          </a:p>
          <a:p>
            <a:pPr lvl="1"/>
            <a:r>
              <a:rPr lang="en-US" dirty="0" smtClean="0"/>
              <a:t>1Kw to Legal Limit</a:t>
            </a:r>
          </a:p>
          <a:p>
            <a:pPr lvl="2"/>
            <a:r>
              <a:rPr lang="en-US" dirty="0" smtClean="0"/>
              <a:t>6m, 2m, 220, 432</a:t>
            </a:r>
          </a:p>
          <a:p>
            <a:pPr lvl="1"/>
            <a:r>
              <a:rPr lang="en-US" dirty="0" smtClean="0"/>
              <a:t>903, 1296, 2304</a:t>
            </a:r>
          </a:p>
          <a:p>
            <a:pPr lvl="1"/>
            <a:r>
              <a:rPr lang="en-US" dirty="0" smtClean="0"/>
              <a:t>Assembled, Modules, Kits &amp; Boards</a:t>
            </a:r>
          </a:p>
          <a:p>
            <a:pPr lvl="1"/>
            <a:r>
              <a:rPr lang="en-US" dirty="0" smtClean="0"/>
              <a:t>Devices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439051" y="23749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051" y="1417638"/>
            <a:ext cx="1789541" cy="63826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730" y="4092384"/>
            <a:ext cx="2267845" cy="166686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72608">
            <a:off x="2744305" y="4342718"/>
            <a:ext cx="2373789" cy="15310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028" y="2483995"/>
            <a:ext cx="1142115" cy="10164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4201" y="1500338"/>
            <a:ext cx="3317300" cy="2487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W6PQL VHF and Up Amps &amp; Modules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822" y="1600200"/>
            <a:ext cx="745797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Support Components</a:t>
            </a:r>
          </a:p>
          <a:p>
            <a:pPr lvl="1"/>
            <a:r>
              <a:rPr lang="en-US" dirty="0" smtClean="0"/>
              <a:t>Controller</a:t>
            </a:r>
          </a:p>
          <a:p>
            <a:pPr lvl="1"/>
            <a:r>
              <a:rPr lang="en-US" dirty="0" smtClean="0"/>
              <a:t>FET Switches</a:t>
            </a:r>
          </a:p>
          <a:p>
            <a:pPr lvl="1"/>
            <a:r>
              <a:rPr lang="en-US" dirty="0" smtClean="0"/>
              <a:t>Couplers, detectors &amp; Filters</a:t>
            </a:r>
          </a:p>
          <a:p>
            <a:pPr lvl="1"/>
            <a:r>
              <a:rPr lang="en-US" dirty="0" smtClean="0"/>
              <a:t>Displays</a:t>
            </a:r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439051" y="237499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044" y="1856138"/>
            <a:ext cx="1314231" cy="1222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344" y="1600200"/>
            <a:ext cx="2061638" cy="16987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1954" y="3788232"/>
            <a:ext cx="3335028" cy="18863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9718" y="4374251"/>
            <a:ext cx="1962801" cy="13003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the SSPA Pallets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2948"/>
            <a:ext cx="355915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Build input board</a:t>
            </a:r>
          </a:p>
          <a:p>
            <a:pPr lvl="1"/>
            <a:r>
              <a:rPr lang="en-US" sz="1800" dirty="0" smtClean="0"/>
              <a:t>Extra pads in bias area are handy</a:t>
            </a:r>
          </a:p>
          <a:p>
            <a:pPr lvl="1"/>
            <a:r>
              <a:rPr lang="en-US" sz="1800" dirty="0" smtClean="0"/>
              <a:t>Resistor changes depending on device chosen</a:t>
            </a:r>
          </a:p>
          <a:p>
            <a:r>
              <a:rPr lang="en-US" dirty="0" smtClean="0"/>
              <a:t>Build the output Board</a:t>
            </a:r>
          </a:p>
          <a:p>
            <a:pPr lvl="1"/>
            <a:r>
              <a:rPr lang="en-US" sz="1800" dirty="0" smtClean="0"/>
              <a:t>Follow order!</a:t>
            </a:r>
          </a:p>
          <a:p>
            <a:pPr lvl="1"/>
            <a:r>
              <a:rPr lang="en-US" sz="1800" dirty="0" smtClean="0"/>
              <a:t>No tie for VDD</a:t>
            </a:r>
          </a:p>
          <a:p>
            <a:pPr lvl="1"/>
            <a:r>
              <a:rPr lang="en-US" sz="1800" dirty="0" smtClean="0"/>
              <a:t>Transformers &amp; </a:t>
            </a:r>
            <a:r>
              <a:rPr lang="en-US" sz="1800" dirty="0" err="1" smtClean="0"/>
              <a:t>Baluns</a:t>
            </a:r>
            <a:r>
              <a:rPr lang="en-US" sz="1800" dirty="0" smtClean="0"/>
              <a:t> are easier than you think</a:t>
            </a:r>
          </a:p>
          <a:p>
            <a:pPr lvl="1"/>
            <a:r>
              <a:rPr lang="en-US" sz="1800" dirty="0" smtClean="0"/>
              <a:t>You will need a hefty soldering iron</a:t>
            </a:r>
          </a:p>
          <a:p>
            <a:r>
              <a:rPr lang="en-US" dirty="0" smtClean="0"/>
              <a:t>Test fit to heat sink</a:t>
            </a:r>
          </a:p>
          <a:p>
            <a:pPr lvl="1"/>
            <a:r>
              <a:rPr lang="en-US" sz="1800" dirty="0" smtClean="0"/>
              <a:t>Some adjustment may be required</a:t>
            </a:r>
          </a:p>
          <a:p>
            <a:r>
              <a:rPr lang="en-US" dirty="0" smtClean="0"/>
              <a:t>Install device and test</a:t>
            </a:r>
          </a:p>
          <a:p>
            <a:r>
              <a:rPr lang="en-US" b="1" dirty="0" smtClean="0"/>
              <a:t>Time to Complete: 2-3 Hours</a:t>
            </a:r>
          </a:p>
          <a:p>
            <a:pPr>
              <a:buNone/>
            </a:pPr>
            <a:endParaRPr lang="en-US" sz="2200" dirty="0" smtClean="0"/>
          </a:p>
          <a:p>
            <a:pPr lvl="1"/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561" y="2542810"/>
            <a:ext cx="4973016" cy="396663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561" y="2542810"/>
            <a:ext cx="4973016" cy="39666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the SSPA Pallets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411" y="1302948"/>
            <a:ext cx="355915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Before you power up </a:t>
            </a:r>
            <a:r>
              <a:rPr lang="en-US" b="1" u="sng" dirty="0" smtClean="0">
                <a:solidFill>
                  <a:srgbClr val="FF0000"/>
                </a:solidFill>
              </a:rPr>
              <a:t>– install current limit And Clean up the workbench!</a:t>
            </a:r>
          </a:p>
          <a:p>
            <a:r>
              <a:rPr lang="en-US" dirty="0" smtClean="0"/>
              <a:t>Instrument </a:t>
            </a:r>
            <a:r>
              <a:rPr lang="en-US" u="sng" dirty="0" smtClean="0"/>
              <a:t>everything</a:t>
            </a:r>
          </a:p>
          <a:p>
            <a:pPr lvl="1"/>
            <a:r>
              <a:rPr lang="en-US" dirty="0" smtClean="0"/>
              <a:t>Volts &amp; Amps on VDD </a:t>
            </a:r>
            <a:r>
              <a:rPr lang="en-US" i="1" dirty="0" smtClean="0"/>
              <a:t>and </a:t>
            </a:r>
            <a:r>
              <a:rPr lang="en-US" dirty="0" smtClean="0"/>
              <a:t>Bias</a:t>
            </a:r>
          </a:p>
          <a:p>
            <a:pPr lvl="1"/>
            <a:r>
              <a:rPr lang="en-US" dirty="0" smtClean="0"/>
              <a:t>FWD/REV Power on in and out</a:t>
            </a:r>
          </a:p>
          <a:p>
            <a:pPr lvl="1"/>
            <a:r>
              <a:rPr lang="en-US" dirty="0" smtClean="0"/>
              <a:t>Use A Solid dummy load</a:t>
            </a:r>
          </a:p>
          <a:p>
            <a:pPr lvl="2"/>
            <a:r>
              <a:rPr lang="en-US" dirty="0" err="1" smtClean="0"/>
              <a:t>Cantenna</a:t>
            </a:r>
            <a:r>
              <a:rPr lang="en-US" dirty="0" smtClean="0"/>
              <a:t> isn’t as bad as you think below 432! </a:t>
            </a:r>
          </a:p>
          <a:p>
            <a:pPr lvl="2"/>
            <a:r>
              <a:rPr lang="en-US" dirty="0" smtClean="0"/>
              <a:t>100W load in cold water </a:t>
            </a:r>
          </a:p>
          <a:p>
            <a:pPr lvl="1"/>
            <a:r>
              <a:rPr lang="en-US" dirty="0" smtClean="0"/>
              <a:t>Set bias</a:t>
            </a:r>
          </a:p>
          <a:p>
            <a:pPr lvl="1"/>
            <a:r>
              <a:rPr lang="en-US" dirty="0" smtClean="0"/>
              <a:t>Change current limit to high power</a:t>
            </a:r>
          </a:p>
          <a:p>
            <a:pPr lvl="1"/>
            <a:r>
              <a:rPr lang="en-US" dirty="0" smtClean="0"/>
              <a:t>Final Test</a:t>
            </a:r>
          </a:p>
          <a:p>
            <a:pPr lvl="1"/>
            <a:r>
              <a:rPr lang="en-US" dirty="0" smtClean="0"/>
              <a:t>Set it aside</a:t>
            </a:r>
          </a:p>
          <a:p>
            <a:pPr>
              <a:buNone/>
            </a:pPr>
            <a:endParaRPr lang="en-US" sz="22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 for the boring work</a:t>
            </a:r>
            <a:br>
              <a:rPr lang="en-US" dirty="0" smtClean="0"/>
            </a:br>
            <a:r>
              <a:rPr lang="en-US" sz="3111" dirty="0" smtClean="0"/>
              <a:t>Or: the remaining 90% of the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006" y="1600200"/>
            <a:ext cx="7985794" cy="4525963"/>
          </a:xfrm>
        </p:spPr>
        <p:txBody>
          <a:bodyPr/>
          <a:lstStyle/>
          <a:p>
            <a:r>
              <a:rPr lang="en-US" dirty="0" smtClean="0"/>
              <a:t>Enclosure</a:t>
            </a:r>
          </a:p>
          <a:p>
            <a:pPr lvl="1"/>
            <a:r>
              <a:rPr lang="en-US" sz="2400" dirty="0" smtClean="0"/>
              <a:t>Desk or rack mount?</a:t>
            </a:r>
          </a:p>
          <a:p>
            <a:pPr lvl="1"/>
            <a:r>
              <a:rPr lang="en-US" sz="2400" dirty="0" smtClean="0"/>
              <a:t>Air or liquid cooled?</a:t>
            </a:r>
          </a:p>
          <a:p>
            <a:r>
              <a:rPr lang="en-US" dirty="0" smtClean="0"/>
              <a:t>Support Circuitry</a:t>
            </a:r>
          </a:p>
          <a:p>
            <a:pPr lvl="1"/>
            <a:r>
              <a:rPr lang="en-US" sz="2400" dirty="0" smtClean="0"/>
              <a:t>Controller, switches, filters, relays, metering</a:t>
            </a:r>
          </a:p>
          <a:p>
            <a:r>
              <a:rPr lang="en-US" dirty="0" smtClean="0"/>
              <a:t>Power supplies</a:t>
            </a:r>
          </a:p>
          <a:p>
            <a:pPr lvl="1"/>
            <a:r>
              <a:rPr lang="en-US" sz="2400" dirty="0" smtClean="0"/>
              <a:t>Self contained or shared?</a:t>
            </a:r>
          </a:p>
          <a:p>
            <a:r>
              <a:rPr lang="en-US" dirty="0" smtClean="0"/>
              <a:t>cabling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 Controller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3375" y="13610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Build or buy a controller?</a:t>
            </a:r>
          </a:p>
          <a:p>
            <a:r>
              <a:rPr lang="en-US" dirty="0" smtClean="0"/>
              <a:t>Requirements</a:t>
            </a:r>
          </a:p>
          <a:p>
            <a:pPr lvl="1"/>
            <a:r>
              <a:rPr lang="en-US" sz="2000" dirty="0" smtClean="0"/>
              <a:t>Sequencer for relays, bias, ALC/RF </a:t>
            </a:r>
            <a:r>
              <a:rPr lang="en-US" sz="2000" dirty="0" err="1" smtClean="0"/>
              <a:t>Holdoff</a:t>
            </a:r>
            <a:endParaRPr lang="en-US" sz="2000" dirty="0" smtClean="0"/>
          </a:p>
          <a:p>
            <a:pPr lvl="1"/>
            <a:r>
              <a:rPr lang="en-US" sz="2000" dirty="0" smtClean="0"/>
              <a:t>High </a:t>
            </a:r>
            <a:r>
              <a:rPr lang="en-US" sz="2000" dirty="0" err="1" smtClean="0"/>
              <a:t>Swr</a:t>
            </a:r>
            <a:r>
              <a:rPr lang="en-US" sz="2000" dirty="0" smtClean="0"/>
              <a:t> lockout</a:t>
            </a:r>
          </a:p>
          <a:p>
            <a:pPr lvl="1"/>
            <a:r>
              <a:rPr lang="en-US" sz="2000" dirty="0" smtClean="0"/>
              <a:t>Cooling control</a:t>
            </a:r>
          </a:p>
          <a:p>
            <a:pPr lvl="1"/>
            <a:r>
              <a:rPr lang="en-US" sz="2000" dirty="0" err="1" smtClean="0"/>
              <a:t>Blinky</a:t>
            </a:r>
            <a:r>
              <a:rPr lang="en-US" sz="2000" dirty="0" smtClean="0"/>
              <a:t> lights (Indicators)</a:t>
            </a:r>
          </a:p>
          <a:p>
            <a:r>
              <a:rPr lang="en-US" dirty="0" smtClean="0"/>
              <a:t>Bonus</a:t>
            </a:r>
          </a:p>
          <a:p>
            <a:pPr lvl="1"/>
            <a:r>
              <a:rPr lang="en-US" sz="2000" dirty="0" smtClean="0"/>
              <a:t>High Temp lockout</a:t>
            </a:r>
          </a:p>
          <a:p>
            <a:pPr lvl="1"/>
            <a:r>
              <a:rPr lang="en-US" sz="2000" dirty="0" smtClean="0"/>
              <a:t>Temperature based fan control</a:t>
            </a:r>
          </a:p>
          <a:p>
            <a:pPr lvl="1"/>
            <a:r>
              <a:rPr lang="en-US" sz="2000" dirty="0" smtClean="0"/>
              <a:t>12V power output (12v-50v in</a:t>
            </a:r>
          </a:p>
          <a:p>
            <a:r>
              <a:rPr lang="en-US" sz="2400" b="1" dirty="0" smtClean="0"/>
              <a:t>Time to complete: 2-3 Hours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2069" y="2221396"/>
            <a:ext cx="3335028" cy="1886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Support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RF Metering</a:t>
            </a:r>
          </a:p>
          <a:p>
            <a:r>
              <a:rPr lang="en-US" dirty="0" err="1" smtClean="0"/>
              <a:t>Vdd</a:t>
            </a:r>
            <a:r>
              <a:rPr lang="en-US" dirty="0" smtClean="0"/>
              <a:t> metering</a:t>
            </a:r>
          </a:p>
          <a:p>
            <a:r>
              <a:rPr lang="en-US" dirty="0" smtClean="0"/>
              <a:t>Input Directional Coupler (ALC)</a:t>
            </a:r>
          </a:p>
          <a:p>
            <a:r>
              <a:rPr lang="en-US" dirty="0" smtClean="0"/>
              <a:t>FET Switch for VDD</a:t>
            </a:r>
          </a:p>
          <a:p>
            <a:r>
              <a:rPr lang="en-US" dirty="0" smtClean="0"/>
              <a:t>26Vdc power regulator</a:t>
            </a:r>
          </a:p>
          <a:p>
            <a:r>
              <a:rPr lang="en-US" b="1" dirty="0" smtClean="0"/>
              <a:t>Time to complete: 1-2Hours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2829" y="4191689"/>
            <a:ext cx="1314231" cy="12222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276" y="1600200"/>
            <a:ext cx="2061638" cy="1698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113" y="4010266"/>
            <a:ext cx="1962801" cy="13003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4246" y="1417638"/>
            <a:ext cx="1778000" cy="177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</TotalTime>
  <Words>441</Words>
  <Application>Microsoft Macintosh PowerPoint</Application>
  <PresentationFormat>On-screen Show (4:3)</PresentationFormat>
  <Paragraphs>102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Experiences building the W6PQL 220 and 1.2GHz SSPAs  </vt:lpstr>
      <vt:lpstr>The Journey</vt:lpstr>
      <vt:lpstr>W6PQL VHF and Up Amps &amp; Modules</vt:lpstr>
      <vt:lpstr>W6PQL VHF and Up Amps &amp; Modules</vt:lpstr>
      <vt:lpstr>Building the SSPA Pallets</vt:lpstr>
      <vt:lpstr>Testing the SSPA Pallets</vt:lpstr>
      <vt:lpstr>Time for the boring work Or: the remaining 90% of the work</vt:lpstr>
      <vt:lpstr>Amp Controller</vt:lpstr>
      <vt:lpstr>Additional Support</vt:lpstr>
      <vt:lpstr>Filter / Coupler</vt:lpstr>
      <vt:lpstr>Enclosure (layout)</vt:lpstr>
      <vt:lpstr>Enclosure</vt:lpstr>
      <vt:lpstr>Enclosure</vt:lpstr>
      <vt:lpstr>Enclosure</vt:lpstr>
      <vt:lpstr>All the Other things you’ll end up ordering…</vt:lpstr>
      <vt:lpstr>All the Other things you’ll end up ordering…</vt:lpstr>
    </vt:vector>
  </TitlesOfParts>
  <Company>self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Experiences building the W6PQL 220 and 1.2GHz SSPAs  </dc:title>
  <dc:creator>robert bownes</dc:creator>
  <cp:lastModifiedBy>Bob Bownes</cp:lastModifiedBy>
  <cp:revision>9</cp:revision>
  <dcterms:created xsi:type="dcterms:W3CDTF">2015-03-31T00:48:30Z</dcterms:created>
  <dcterms:modified xsi:type="dcterms:W3CDTF">2015-04-18T01:26:26Z</dcterms:modified>
</cp:coreProperties>
</file>